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8" r:id="rId3"/>
    <p:sldId id="289" r:id="rId4"/>
    <p:sldId id="290" r:id="rId5"/>
    <p:sldId id="291" r:id="rId6"/>
    <p:sldId id="292" r:id="rId7"/>
    <p:sldId id="293" r:id="rId8"/>
    <p:sldId id="288" r:id="rId9"/>
    <p:sldId id="294" r:id="rId10"/>
    <p:sldId id="295" r:id="rId11"/>
    <p:sldId id="270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18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0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82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89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16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7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870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75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92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594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23E70-2B9F-476B-B021-EF42C9A75FFF}" type="datetimeFigureOut">
              <a:rPr lang="nl-NL" smtClean="0"/>
              <a:t>2-12-2021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2ED5A-3DE9-487E-A63B-BB29A7A8C2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31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38875"/>
            <a:ext cx="5876200" cy="557359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851920" y="5958525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latin typeface="Impact" panose="020B0806030902050204" pitchFamily="34" charset="0"/>
              </a:rPr>
              <a:t>LES 2 </a:t>
            </a:r>
            <a:endParaRPr lang="nl-NL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5" y="5372465"/>
            <a:ext cx="1216832" cy="1154169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404728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VOORBEELD</a:t>
            </a:r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  <a:endParaRPr lang="x-none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dia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71" y="5531828"/>
            <a:ext cx="1009402" cy="100940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7323" r="20427" b="5858"/>
          <a:stretch/>
        </p:blipFill>
        <p:spPr>
          <a:xfrm>
            <a:off x="2016335" y="908720"/>
            <a:ext cx="676673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:a16="http://schemas.microsoft.com/office/drawing/2014/main" xmlns="" id="{94968FAB-C8CD-4EA1-A8A3-DEB0A0DB0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>
            <a:off x="0" y="1718389"/>
            <a:ext cx="9144000" cy="33287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824536" cy="45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8">
            <a:extLst>
              <a:ext uri="{FF2B5EF4-FFF2-40B4-BE49-F238E27FC236}">
                <a16:creationId xmlns:a16="http://schemas.microsoft.com/office/drawing/2014/main" xmlns="" id="{94968FAB-C8CD-4EA1-A8A3-DEB0A0DB0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>
            <a:off x="0" y="1718389"/>
            <a:ext cx="9144000" cy="33287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4B9C3E-732A-4EC0-B3C4-77E194C26C58}"/>
              </a:ext>
            </a:extLst>
          </p:cNvPr>
          <p:cNvSpPr txBox="1"/>
          <p:nvPr/>
        </p:nvSpPr>
        <p:spPr>
          <a:xfrm>
            <a:off x="4655525" y="2796002"/>
            <a:ext cx="318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DEEL 2 WORKSHOP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9CF2A5-F419-4FD0-92B1-FA7799E24181}"/>
              </a:ext>
            </a:extLst>
          </p:cNvPr>
          <p:cNvSpPr txBox="1"/>
          <p:nvPr/>
        </p:nvSpPr>
        <p:spPr>
          <a:xfrm>
            <a:off x="4826560" y="3255367"/>
            <a:ext cx="399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BODEMDIER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9" y="1468010"/>
            <a:ext cx="4320481" cy="4097989"/>
          </a:xfrm>
          <a:prstGeom prst="rect">
            <a:avLst/>
          </a:prstGeom>
        </p:spPr>
      </p:pic>
      <p:pic>
        <p:nvPicPr>
          <p:cNvPr id="2" name="dia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84" y="5565999"/>
            <a:ext cx="866831" cy="86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907704" y="3277204"/>
            <a:ext cx="6970740" cy="3362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/>
          <p:cNvSpPr/>
          <p:nvPr/>
        </p:nvSpPr>
        <p:spPr>
          <a:xfrm>
            <a:off x="1918378" y="3267014"/>
            <a:ext cx="400689" cy="33828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/>
          <p:cNvSpPr/>
          <p:nvPr/>
        </p:nvSpPr>
        <p:spPr>
          <a:xfrm>
            <a:off x="1907704" y="1564443"/>
            <a:ext cx="6970740" cy="1517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1907127" y="1564443"/>
            <a:ext cx="400689" cy="15420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2" y="5372465"/>
            <a:ext cx="1216832" cy="115416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446183" y="438325"/>
            <a:ext cx="5518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Kies samen het </a:t>
            </a:r>
            <a:r>
              <a:rPr lang="nl-NL" b="1" dirty="0" smtClean="0"/>
              <a:t>bodemdier</a:t>
            </a:r>
            <a:r>
              <a:rPr lang="nl-NL" dirty="0" smtClean="0"/>
              <a:t> dat je gaat maken en </a:t>
            </a:r>
            <a:r>
              <a:rPr lang="nl-NL" dirty="0"/>
              <a:t>kies </a:t>
            </a:r>
            <a:r>
              <a:rPr lang="nl-NL" dirty="0" smtClean="0"/>
              <a:t>het </a:t>
            </a:r>
            <a:r>
              <a:rPr lang="nl-NL" b="1" dirty="0" smtClean="0"/>
              <a:t>werkstation</a:t>
            </a:r>
            <a:r>
              <a:rPr lang="nl-NL" dirty="0" smtClean="0"/>
              <a:t> </a:t>
            </a:r>
            <a:r>
              <a:rPr lang="nl-NL" dirty="0"/>
              <a:t>uit waar het bodemdiertje gaat </a:t>
            </a:r>
            <a:r>
              <a:rPr lang="nl-NL" dirty="0" smtClean="0"/>
              <a:t>werken. Bedenk hoe je deze functie gaat uitbeelden met het dier. </a:t>
            </a:r>
            <a:endParaRPr lang="nl-NL" dirty="0"/>
          </a:p>
          <a:p>
            <a:endParaRPr lang="nl-NL" b="1" dirty="0"/>
          </a:p>
        </p:txBody>
      </p:sp>
      <p:sp>
        <p:nvSpPr>
          <p:cNvPr id="18" name="Ovaal 17"/>
          <p:cNvSpPr/>
          <p:nvPr/>
        </p:nvSpPr>
        <p:spPr>
          <a:xfrm>
            <a:off x="2918736" y="625679"/>
            <a:ext cx="406300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51" name="Tekstvak 50"/>
          <p:cNvSpPr txBox="1"/>
          <p:nvPr/>
        </p:nvSpPr>
        <p:spPr>
          <a:xfrm>
            <a:off x="4200631" y="3707454"/>
            <a:ext cx="15047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TRANSPORT</a:t>
            </a:r>
            <a:endParaRPr lang="nl-NL" sz="1600" dirty="0"/>
          </a:p>
        </p:txBody>
      </p:sp>
      <p:sp>
        <p:nvSpPr>
          <p:cNvPr id="52" name="Tekstvak 51"/>
          <p:cNvSpPr txBox="1"/>
          <p:nvPr/>
        </p:nvSpPr>
        <p:spPr>
          <a:xfrm>
            <a:off x="2388957" y="3540548"/>
            <a:ext cx="15009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INZAMELING</a:t>
            </a:r>
            <a:endParaRPr lang="nl-NL" sz="1600" dirty="0"/>
          </a:p>
        </p:txBody>
      </p:sp>
      <p:sp>
        <p:nvSpPr>
          <p:cNvPr id="53" name="Tekstvak 52"/>
          <p:cNvSpPr txBox="1"/>
          <p:nvPr/>
        </p:nvSpPr>
        <p:spPr>
          <a:xfrm>
            <a:off x="6231501" y="3472325"/>
            <a:ext cx="15601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SORTEREN </a:t>
            </a:r>
            <a:endParaRPr lang="nl-NL" sz="1600" dirty="0"/>
          </a:p>
        </p:txBody>
      </p:sp>
      <p:sp>
        <p:nvSpPr>
          <p:cNvPr id="54" name="Tekstvak 53"/>
          <p:cNvSpPr txBox="1"/>
          <p:nvPr/>
        </p:nvSpPr>
        <p:spPr>
          <a:xfrm>
            <a:off x="7425704" y="4107875"/>
            <a:ext cx="12526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MALEN &amp;</a:t>
            </a:r>
          </a:p>
          <a:p>
            <a:r>
              <a:rPr lang="nl-NL" sz="1600" dirty="0" smtClean="0"/>
              <a:t>VERKLEINEN </a:t>
            </a:r>
            <a:endParaRPr lang="nl-NL" sz="1600" dirty="0"/>
          </a:p>
        </p:txBody>
      </p:sp>
      <p:sp>
        <p:nvSpPr>
          <p:cNvPr id="55" name="Tekstvak 54"/>
          <p:cNvSpPr txBox="1"/>
          <p:nvPr/>
        </p:nvSpPr>
        <p:spPr>
          <a:xfrm>
            <a:off x="6481023" y="4814719"/>
            <a:ext cx="11189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WASSEN </a:t>
            </a:r>
          </a:p>
          <a:p>
            <a:r>
              <a:rPr lang="nl-NL" sz="1600" dirty="0" smtClean="0"/>
              <a:t>&amp; DROGEN  </a:t>
            </a:r>
            <a:endParaRPr lang="nl-NL" sz="1600" dirty="0"/>
          </a:p>
        </p:txBody>
      </p:sp>
      <p:sp>
        <p:nvSpPr>
          <p:cNvPr id="56" name="Tekstvak 55"/>
          <p:cNvSpPr txBox="1"/>
          <p:nvPr/>
        </p:nvSpPr>
        <p:spPr>
          <a:xfrm>
            <a:off x="4285267" y="4357481"/>
            <a:ext cx="191717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TOEVOEGING VAN STOFFEN OM EEN NIEUW PRODUCT TE MAKEN </a:t>
            </a:r>
            <a:endParaRPr lang="nl-NL" sz="1600" dirty="0"/>
          </a:p>
        </p:txBody>
      </p:sp>
      <p:sp>
        <p:nvSpPr>
          <p:cNvPr id="57" name="Tekstvak 56"/>
          <p:cNvSpPr txBox="1"/>
          <p:nvPr/>
        </p:nvSpPr>
        <p:spPr>
          <a:xfrm>
            <a:off x="3209203" y="5895692"/>
            <a:ext cx="19389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VERVOEREN NAAR WINKEL  </a:t>
            </a:r>
            <a:endParaRPr lang="nl-NL" sz="1600" dirty="0"/>
          </a:p>
        </p:txBody>
      </p:sp>
      <p:sp>
        <p:nvSpPr>
          <p:cNvPr id="59" name="Tekstvak 58"/>
          <p:cNvSpPr txBox="1"/>
          <p:nvPr/>
        </p:nvSpPr>
        <p:spPr>
          <a:xfrm>
            <a:off x="7296011" y="5780272"/>
            <a:ext cx="1422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KUNSTENAAR  </a:t>
            </a:r>
            <a:endParaRPr lang="nl-NL" sz="1600" dirty="0"/>
          </a:p>
        </p:txBody>
      </p:sp>
      <p:sp>
        <p:nvSpPr>
          <p:cNvPr id="60" name="Tekstvak 59"/>
          <p:cNvSpPr txBox="1"/>
          <p:nvPr/>
        </p:nvSpPr>
        <p:spPr>
          <a:xfrm>
            <a:off x="7236634" y="6188080"/>
            <a:ext cx="14918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ONDERZOEKER </a:t>
            </a:r>
            <a:endParaRPr lang="nl-NL" sz="1600" dirty="0"/>
          </a:p>
        </p:txBody>
      </p:sp>
      <p:sp>
        <p:nvSpPr>
          <p:cNvPr id="61" name="Tekstvak 60"/>
          <p:cNvSpPr txBox="1"/>
          <p:nvPr/>
        </p:nvSpPr>
        <p:spPr>
          <a:xfrm>
            <a:off x="7745365" y="5372465"/>
            <a:ext cx="9733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LERAAR   </a:t>
            </a:r>
            <a:endParaRPr lang="nl-NL" sz="1600" dirty="0"/>
          </a:p>
        </p:txBody>
      </p:sp>
      <p:sp>
        <p:nvSpPr>
          <p:cNvPr id="62" name="Tekstvak 61"/>
          <p:cNvSpPr txBox="1"/>
          <p:nvPr/>
        </p:nvSpPr>
        <p:spPr>
          <a:xfrm>
            <a:off x="2406838" y="4357481"/>
            <a:ext cx="16900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GEBRUIK VAN &amp; WEGGOOIEN IN AFVALBAK VAN NIEUW PRODUCT</a:t>
            </a:r>
            <a:endParaRPr lang="nl-NL" sz="1600" dirty="0"/>
          </a:p>
        </p:txBody>
      </p:sp>
      <p:sp>
        <p:nvSpPr>
          <p:cNvPr id="63" name="Tekstvak 62"/>
          <p:cNvSpPr txBox="1"/>
          <p:nvPr/>
        </p:nvSpPr>
        <p:spPr>
          <a:xfrm>
            <a:off x="2643745" y="259550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Slak</a:t>
            </a:r>
            <a:endParaRPr lang="nl-NL" dirty="0"/>
          </a:p>
        </p:txBody>
      </p:sp>
      <p:sp>
        <p:nvSpPr>
          <p:cNvPr id="64" name="Tekstvak 63"/>
          <p:cNvSpPr txBox="1"/>
          <p:nvPr/>
        </p:nvSpPr>
        <p:spPr>
          <a:xfrm>
            <a:off x="2643745" y="1714987"/>
            <a:ext cx="76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Worm</a:t>
            </a:r>
            <a:endParaRPr lang="nl-NL" dirty="0"/>
          </a:p>
        </p:txBody>
      </p:sp>
      <p:sp>
        <p:nvSpPr>
          <p:cNvPr id="65" name="Tekstvak 64"/>
          <p:cNvSpPr txBox="1"/>
          <p:nvPr/>
        </p:nvSpPr>
        <p:spPr>
          <a:xfrm>
            <a:off x="4854660" y="171498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Spin</a:t>
            </a:r>
            <a:endParaRPr lang="nl-NL" dirty="0"/>
          </a:p>
        </p:txBody>
      </p:sp>
      <p:sp>
        <p:nvSpPr>
          <p:cNvPr id="67" name="Tekstvak 66"/>
          <p:cNvSpPr txBox="1"/>
          <p:nvPr/>
        </p:nvSpPr>
        <p:spPr>
          <a:xfrm>
            <a:off x="4788024" y="213849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Kever</a:t>
            </a:r>
            <a:endParaRPr lang="nl-NL" dirty="0"/>
          </a:p>
        </p:txBody>
      </p:sp>
      <p:sp>
        <p:nvSpPr>
          <p:cNvPr id="68" name="Tekstvak 67"/>
          <p:cNvSpPr txBox="1"/>
          <p:nvPr/>
        </p:nvSpPr>
        <p:spPr>
          <a:xfrm>
            <a:off x="7082437" y="171498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Mier</a:t>
            </a:r>
            <a:endParaRPr lang="nl-NL" dirty="0"/>
          </a:p>
        </p:txBody>
      </p:sp>
      <p:sp>
        <p:nvSpPr>
          <p:cNvPr id="69" name="Tekstvak 68"/>
          <p:cNvSpPr txBox="1"/>
          <p:nvPr/>
        </p:nvSpPr>
        <p:spPr>
          <a:xfrm>
            <a:off x="4820149" y="259218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Mol</a:t>
            </a:r>
            <a:endParaRPr lang="nl-NL" dirty="0"/>
          </a:p>
        </p:txBody>
      </p:sp>
      <p:sp>
        <p:nvSpPr>
          <p:cNvPr id="70" name="Tekstvak 69"/>
          <p:cNvSpPr txBox="1"/>
          <p:nvPr/>
        </p:nvSpPr>
        <p:spPr>
          <a:xfrm>
            <a:off x="2643745" y="2147401"/>
            <a:ext cx="187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Lieveheersbeestje</a:t>
            </a:r>
            <a:endParaRPr lang="nl-NL" dirty="0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1170172" y="2098740"/>
            <a:ext cx="1916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BODEMDIER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143118"/>
            <a:ext cx="4481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BODEMDIER &amp; WERKSTATION</a:t>
            </a:r>
            <a:endParaRPr lang="x-none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Gekromde verbindingslijn 5"/>
          <p:cNvCxnSpPr>
            <a:stCxn id="52" idx="3"/>
            <a:endCxn id="51" idx="1"/>
          </p:cNvCxnSpPr>
          <p:nvPr/>
        </p:nvCxnSpPr>
        <p:spPr>
          <a:xfrm>
            <a:off x="3889927" y="3709825"/>
            <a:ext cx="310704" cy="166906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kromde verbindingslijn 39"/>
          <p:cNvCxnSpPr>
            <a:stCxn id="51" idx="3"/>
            <a:endCxn id="53" idx="1"/>
          </p:cNvCxnSpPr>
          <p:nvPr/>
        </p:nvCxnSpPr>
        <p:spPr>
          <a:xfrm flipV="1">
            <a:off x="5705378" y="3641602"/>
            <a:ext cx="526123" cy="235129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kromde verbindingslijn 42"/>
          <p:cNvCxnSpPr>
            <a:stCxn id="53" idx="3"/>
          </p:cNvCxnSpPr>
          <p:nvPr/>
        </p:nvCxnSpPr>
        <p:spPr>
          <a:xfrm>
            <a:off x="7791649" y="3641602"/>
            <a:ext cx="260362" cy="466273"/>
          </a:xfrm>
          <a:prstGeom prst="curvedConnector2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kromde verbindingslijn 48"/>
          <p:cNvCxnSpPr>
            <a:endCxn id="55" idx="3"/>
          </p:cNvCxnSpPr>
          <p:nvPr/>
        </p:nvCxnSpPr>
        <p:spPr>
          <a:xfrm rot="10800000" flipV="1">
            <a:off x="7599957" y="4692647"/>
            <a:ext cx="452057" cy="414459"/>
          </a:xfrm>
          <a:prstGeom prst="curvedConnector3">
            <a:avLst>
              <a:gd name="adj1" fmla="val 7415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kromde verbindingslijn 70"/>
          <p:cNvCxnSpPr>
            <a:stCxn id="55" idx="1"/>
          </p:cNvCxnSpPr>
          <p:nvPr/>
        </p:nvCxnSpPr>
        <p:spPr>
          <a:xfrm rot="10800000">
            <a:off x="6202447" y="5107107"/>
            <a:ext cx="278577" cy="1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1146296" y="4620746"/>
            <a:ext cx="1922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WERKSTATION</a:t>
            </a:r>
            <a:endParaRPr lang="x-none" sz="2000" dirty="0"/>
          </a:p>
        </p:txBody>
      </p:sp>
      <p:cxnSp>
        <p:nvCxnSpPr>
          <p:cNvPr id="73" name="Gekromde verbindingslijn 72"/>
          <p:cNvCxnSpPr>
            <a:stCxn id="62" idx="0"/>
          </p:cNvCxnSpPr>
          <p:nvPr/>
        </p:nvCxnSpPr>
        <p:spPr>
          <a:xfrm rot="16200000" flipV="1">
            <a:off x="2917854" y="4023446"/>
            <a:ext cx="443176" cy="22489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kromde verbindingslijn 81"/>
          <p:cNvCxnSpPr>
            <a:stCxn id="56" idx="2"/>
          </p:cNvCxnSpPr>
          <p:nvPr/>
        </p:nvCxnSpPr>
        <p:spPr>
          <a:xfrm rot="5400000">
            <a:off x="4867935" y="5519769"/>
            <a:ext cx="460993" cy="290853"/>
          </a:xfrm>
          <a:prstGeom prst="curvedConnector3">
            <a:avLst>
              <a:gd name="adj1" fmla="val 26511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kromde verbindingslijn 87"/>
          <p:cNvCxnSpPr>
            <a:stCxn id="57" idx="1"/>
            <a:endCxn id="62" idx="2"/>
          </p:cNvCxnSpPr>
          <p:nvPr/>
        </p:nvCxnSpPr>
        <p:spPr>
          <a:xfrm rot="10800000" flipH="1">
            <a:off x="3209202" y="5434700"/>
            <a:ext cx="42685" cy="753381"/>
          </a:xfrm>
          <a:prstGeom prst="curvedConnector4">
            <a:avLst>
              <a:gd name="adj1" fmla="val -535551"/>
              <a:gd name="adj2" fmla="val 51838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/>
          <p:nvPr/>
        </p:nvCxnSpPr>
        <p:spPr>
          <a:xfrm>
            <a:off x="6786181" y="6357357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met pijl 100"/>
          <p:cNvCxnSpPr/>
          <p:nvPr/>
        </p:nvCxnSpPr>
        <p:spPr>
          <a:xfrm>
            <a:off x="6898323" y="5949549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met pijl 101"/>
          <p:cNvCxnSpPr/>
          <p:nvPr/>
        </p:nvCxnSpPr>
        <p:spPr>
          <a:xfrm>
            <a:off x="7369620" y="5541742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ia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11" y="438325"/>
            <a:ext cx="803864" cy="8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4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907704" y="3277204"/>
            <a:ext cx="6970740" cy="3362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/>
          <p:cNvSpPr/>
          <p:nvPr/>
        </p:nvSpPr>
        <p:spPr>
          <a:xfrm>
            <a:off x="1906326" y="3256823"/>
            <a:ext cx="431691" cy="33828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/>
          <p:cNvSpPr/>
          <p:nvPr/>
        </p:nvSpPr>
        <p:spPr>
          <a:xfrm>
            <a:off x="1907704" y="1564443"/>
            <a:ext cx="6970740" cy="1517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1907127" y="1564443"/>
            <a:ext cx="400689" cy="15420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2" y="5372465"/>
            <a:ext cx="1216832" cy="115416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533911" y="438325"/>
            <a:ext cx="550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Kies samen het </a:t>
            </a:r>
            <a:r>
              <a:rPr lang="nl-NL" b="1" dirty="0" smtClean="0"/>
              <a:t>bodemdier</a:t>
            </a:r>
            <a:r>
              <a:rPr lang="nl-NL" dirty="0" smtClean="0"/>
              <a:t> dat je gaat maken en </a:t>
            </a:r>
            <a:r>
              <a:rPr lang="nl-NL" dirty="0"/>
              <a:t>kies </a:t>
            </a:r>
            <a:r>
              <a:rPr lang="nl-NL" dirty="0" smtClean="0"/>
              <a:t>het </a:t>
            </a:r>
            <a:r>
              <a:rPr lang="nl-NL" b="1" dirty="0" smtClean="0"/>
              <a:t>werkstation</a:t>
            </a:r>
            <a:r>
              <a:rPr lang="nl-NL" dirty="0" smtClean="0"/>
              <a:t> </a:t>
            </a:r>
            <a:r>
              <a:rPr lang="nl-NL" dirty="0"/>
              <a:t>uit waar het bodemdiertje gaat </a:t>
            </a:r>
            <a:r>
              <a:rPr lang="nl-NL" dirty="0" smtClean="0"/>
              <a:t>werken. Bedenk hoe je deze functie gaat uitbeelden met het dier. </a:t>
            </a:r>
            <a:endParaRPr lang="nl-NL" dirty="0"/>
          </a:p>
          <a:p>
            <a:endParaRPr lang="nl-NL" b="1" dirty="0"/>
          </a:p>
        </p:txBody>
      </p:sp>
      <p:sp>
        <p:nvSpPr>
          <p:cNvPr id="18" name="Ovaal 17"/>
          <p:cNvSpPr/>
          <p:nvPr/>
        </p:nvSpPr>
        <p:spPr>
          <a:xfrm>
            <a:off x="3006463" y="625679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51" name="Tekstvak 50"/>
          <p:cNvSpPr txBox="1"/>
          <p:nvPr/>
        </p:nvSpPr>
        <p:spPr>
          <a:xfrm>
            <a:off x="4200631" y="3707454"/>
            <a:ext cx="15047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TRANSPORT</a:t>
            </a:r>
            <a:endParaRPr lang="nl-NL" sz="1600" dirty="0"/>
          </a:p>
        </p:txBody>
      </p:sp>
      <p:sp>
        <p:nvSpPr>
          <p:cNvPr id="52" name="Tekstvak 51"/>
          <p:cNvSpPr txBox="1"/>
          <p:nvPr/>
        </p:nvSpPr>
        <p:spPr>
          <a:xfrm>
            <a:off x="2388957" y="3540548"/>
            <a:ext cx="15009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INZAMELING</a:t>
            </a:r>
            <a:endParaRPr lang="nl-NL" sz="1600" dirty="0"/>
          </a:p>
        </p:txBody>
      </p:sp>
      <p:sp>
        <p:nvSpPr>
          <p:cNvPr id="53" name="Tekstvak 52"/>
          <p:cNvSpPr txBox="1"/>
          <p:nvPr/>
        </p:nvSpPr>
        <p:spPr>
          <a:xfrm>
            <a:off x="6231501" y="3472325"/>
            <a:ext cx="15601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SORTEREN </a:t>
            </a:r>
            <a:endParaRPr lang="nl-NL" sz="1600" dirty="0"/>
          </a:p>
        </p:txBody>
      </p:sp>
      <p:sp>
        <p:nvSpPr>
          <p:cNvPr id="54" name="Tekstvak 53"/>
          <p:cNvSpPr txBox="1"/>
          <p:nvPr/>
        </p:nvSpPr>
        <p:spPr>
          <a:xfrm>
            <a:off x="7425704" y="4107875"/>
            <a:ext cx="12526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MALEN &amp;</a:t>
            </a:r>
          </a:p>
          <a:p>
            <a:r>
              <a:rPr lang="nl-NL" sz="1600" dirty="0" smtClean="0"/>
              <a:t>VERKLEINEN </a:t>
            </a:r>
            <a:endParaRPr lang="nl-NL" sz="1600" dirty="0"/>
          </a:p>
        </p:txBody>
      </p:sp>
      <p:sp>
        <p:nvSpPr>
          <p:cNvPr id="55" name="Tekstvak 54"/>
          <p:cNvSpPr txBox="1"/>
          <p:nvPr/>
        </p:nvSpPr>
        <p:spPr>
          <a:xfrm>
            <a:off x="6481023" y="4814719"/>
            <a:ext cx="11189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WASSEN </a:t>
            </a:r>
          </a:p>
          <a:p>
            <a:r>
              <a:rPr lang="nl-NL" sz="1600" dirty="0" smtClean="0"/>
              <a:t>&amp; DROGEN  </a:t>
            </a:r>
            <a:endParaRPr lang="nl-NL" sz="1600" dirty="0"/>
          </a:p>
        </p:txBody>
      </p:sp>
      <p:sp>
        <p:nvSpPr>
          <p:cNvPr id="56" name="Tekstvak 55"/>
          <p:cNvSpPr txBox="1"/>
          <p:nvPr/>
        </p:nvSpPr>
        <p:spPr>
          <a:xfrm>
            <a:off x="4285267" y="4357481"/>
            <a:ext cx="191717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TOEVOEGING VAN STOFFEN OM EEN NIEUW PRODUCT TE MAKEN </a:t>
            </a:r>
            <a:endParaRPr lang="nl-NL" sz="1600" dirty="0"/>
          </a:p>
        </p:txBody>
      </p:sp>
      <p:sp>
        <p:nvSpPr>
          <p:cNvPr id="57" name="Tekstvak 56"/>
          <p:cNvSpPr txBox="1"/>
          <p:nvPr/>
        </p:nvSpPr>
        <p:spPr>
          <a:xfrm>
            <a:off x="3209203" y="5895692"/>
            <a:ext cx="19389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VERVOEREN NAAR WINKEL  </a:t>
            </a:r>
            <a:endParaRPr lang="nl-NL" sz="1600" dirty="0"/>
          </a:p>
        </p:txBody>
      </p:sp>
      <p:sp>
        <p:nvSpPr>
          <p:cNvPr id="59" name="Tekstvak 58"/>
          <p:cNvSpPr txBox="1"/>
          <p:nvPr/>
        </p:nvSpPr>
        <p:spPr>
          <a:xfrm>
            <a:off x="7296011" y="5780272"/>
            <a:ext cx="1422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KUNSTENAAR  </a:t>
            </a:r>
            <a:endParaRPr lang="nl-NL" sz="1600" dirty="0"/>
          </a:p>
        </p:txBody>
      </p:sp>
      <p:sp>
        <p:nvSpPr>
          <p:cNvPr id="60" name="Tekstvak 59"/>
          <p:cNvSpPr txBox="1"/>
          <p:nvPr/>
        </p:nvSpPr>
        <p:spPr>
          <a:xfrm>
            <a:off x="7236634" y="6188080"/>
            <a:ext cx="14918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ONDERZOEKER </a:t>
            </a:r>
            <a:endParaRPr lang="nl-NL" sz="1600" dirty="0"/>
          </a:p>
        </p:txBody>
      </p:sp>
      <p:sp>
        <p:nvSpPr>
          <p:cNvPr id="61" name="Tekstvak 60"/>
          <p:cNvSpPr txBox="1"/>
          <p:nvPr/>
        </p:nvSpPr>
        <p:spPr>
          <a:xfrm>
            <a:off x="7745365" y="5372465"/>
            <a:ext cx="9733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LERAAR   </a:t>
            </a:r>
            <a:endParaRPr lang="nl-NL" sz="1600" dirty="0"/>
          </a:p>
        </p:txBody>
      </p:sp>
      <p:sp>
        <p:nvSpPr>
          <p:cNvPr id="62" name="Tekstvak 61"/>
          <p:cNvSpPr txBox="1"/>
          <p:nvPr/>
        </p:nvSpPr>
        <p:spPr>
          <a:xfrm>
            <a:off x="2406838" y="4357481"/>
            <a:ext cx="16900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GEBRUIK VAN &amp; WEGGOOIEN IN AFVALBAK VAN NIEUW PRODUCT</a:t>
            </a:r>
            <a:endParaRPr lang="nl-NL" sz="1600" dirty="0"/>
          </a:p>
        </p:txBody>
      </p:sp>
      <p:sp>
        <p:nvSpPr>
          <p:cNvPr id="63" name="Tekstvak 62"/>
          <p:cNvSpPr txBox="1"/>
          <p:nvPr/>
        </p:nvSpPr>
        <p:spPr>
          <a:xfrm>
            <a:off x="2643745" y="259550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Slak</a:t>
            </a:r>
            <a:endParaRPr lang="nl-NL" dirty="0"/>
          </a:p>
        </p:txBody>
      </p:sp>
      <p:sp>
        <p:nvSpPr>
          <p:cNvPr id="64" name="Tekstvak 63"/>
          <p:cNvSpPr txBox="1"/>
          <p:nvPr/>
        </p:nvSpPr>
        <p:spPr>
          <a:xfrm>
            <a:off x="2643745" y="1714987"/>
            <a:ext cx="76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Worm</a:t>
            </a:r>
            <a:endParaRPr lang="nl-NL" dirty="0"/>
          </a:p>
        </p:txBody>
      </p:sp>
      <p:sp>
        <p:nvSpPr>
          <p:cNvPr id="65" name="Tekstvak 64"/>
          <p:cNvSpPr txBox="1"/>
          <p:nvPr/>
        </p:nvSpPr>
        <p:spPr>
          <a:xfrm>
            <a:off x="4854660" y="171498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Spin</a:t>
            </a:r>
            <a:endParaRPr lang="nl-NL" dirty="0"/>
          </a:p>
        </p:txBody>
      </p:sp>
      <p:sp>
        <p:nvSpPr>
          <p:cNvPr id="67" name="Tekstvak 66"/>
          <p:cNvSpPr txBox="1"/>
          <p:nvPr/>
        </p:nvSpPr>
        <p:spPr>
          <a:xfrm>
            <a:off x="4854660" y="213849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Kever</a:t>
            </a:r>
            <a:endParaRPr lang="nl-NL" dirty="0"/>
          </a:p>
        </p:txBody>
      </p:sp>
      <p:sp>
        <p:nvSpPr>
          <p:cNvPr id="68" name="Tekstvak 67"/>
          <p:cNvSpPr txBox="1"/>
          <p:nvPr/>
        </p:nvSpPr>
        <p:spPr>
          <a:xfrm>
            <a:off x="7082437" y="1714987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Mier</a:t>
            </a:r>
            <a:endParaRPr lang="nl-NL" dirty="0"/>
          </a:p>
        </p:txBody>
      </p:sp>
      <p:sp>
        <p:nvSpPr>
          <p:cNvPr id="69" name="Tekstvak 68"/>
          <p:cNvSpPr txBox="1"/>
          <p:nvPr/>
        </p:nvSpPr>
        <p:spPr>
          <a:xfrm>
            <a:off x="4860032" y="258925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Mol</a:t>
            </a:r>
            <a:endParaRPr lang="nl-NL" dirty="0"/>
          </a:p>
        </p:txBody>
      </p:sp>
      <p:sp>
        <p:nvSpPr>
          <p:cNvPr id="70" name="Tekstvak 69"/>
          <p:cNvSpPr txBox="1"/>
          <p:nvPr/>
        </p:nvSpPr>
        <p:spPr>
          <a:xfrm>
            <a:off x="2643745" y="2147401"/>
            <a:ext cx="187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Lieveheersbeestje</a:t>
            </a:r>
            <a:endParaRPr lang="nl-NL" dirty="0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1255477" y="2135634"/>
            <a:ext cx="170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BODEMDIER</a:t>
            </a:r>
          </a:p>
        </p:txBody>
      </p:sp>
      <p:cxnSp>
        <p:nvCxnSpPr>
          <p:cNvPr id="6" name="Gekromde verbindingslijn 5"/>
          <p:cNvCxnSpPr>
            <a:stCxn id="52" idx="3"/>
            <a:endCxn id="51" idx="1"/>
          </p:cNvCxnSpPr>
          <p:nvPr/>
        </p:nvCxnSpPr>
        <p:spPr>
          <a:xfrm>
            <a:off x="3889927" y="3709825"/>
            <a:ext cx="310704" cy="166906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kromde verbindingslijn 39"/>
          <p:cNvCxnSpPr>
            <a:stCxn id="51" idx="3"/>
            <a:endCxn id="53" idx="1"/>
          </p:cNvCxnSpPr>
          <p:nvPr/>
        </p:nvCxnSpPr>
        <p:spPr>
          <a:xfrm flipV="1">
            <a:off x="5705378" y="3641602"/>
            <a:ext cx="526123" cy="235129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kromde verbindingslijn 42"/>
          <p:cNvCxnSpPr>
            <a:stCxn id="53" idx="3"/>
          </p:cNvCxnSpPr>
          <p:nvPr/>
        </p:nvCxnSpPr>
        <p:spPr>
          <a:xfrm>
            <a:off x="7791649" y="3641602"/>
            <a:ext cx="260362" cy="466273"/>
          </a:xfrm>
          <a:prstGeom prst="curvedConnector2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kromde verbindingslijn 48"/>
          <p:cNvCxnSpPr>
            <a:endCxn id="55" idx="3"/>
          </p:cNvCxnSpPr>
          <p:nvPr/>
        </p:nvCxnSpPr>
        <p:spPr>
          <a:xfrm rot="10800000" flipV="1">
            <a:off x="7599957" y="4692647"/>
            <a:ext cx="452057" cy="414459"/>
          </a:xfrm>
          <a:prstGeom prst="curvedConnector3">
            <a:avLst>
              <a:gd name="adj1" fmla="val 7415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kromde verbindingslijn 70"/>
          <p:cNvCxnSpPr>
            <a:stCxn id="55" idx="1"/>
          </p:cNvCxnSpPr>
          <p:nvPr/>
        </p:nvCxnSpPr>
        <p:spPr>
          <a:xfrm rot="10800000">
            <a:off x="6202447" y="5107107"/>
            <a:ext cx="278577" cy="1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1146296" y="4620746"/>
            <a:ext cx="1922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WERKSTATION</a:t>
            </a:r>
            <a:endParaRPr lang="x-none" sz="2000" dirty="0"/>
          </a:p>
        </p:txBody>
      </p:sp>
      <p:cxnSp>
        <p:nvCxnSpPr>
          <p:cNvPr id="73" name="Gekromde verbindingslijn 72"/>
          <p:cNvCxnSpPr>
            <a:stCxn id="62" idx="0"/>
          </p:cNvCxnSpPr>
          <p:nvPr/>
        </p:nvCxnSpPr>
        <p:spPr>
          <a:xfrm rot="16200000" flipV="1">
            <a:off x="2917854" y="4023446"/>
            <a:ext cx="443176" cy="22489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kromde verbindingslijn 81"/>
          <p:cNvCxnSpPr>
            <a:stCxn id="56" idx="2"/>
          </p:cNvCxnSpPr>
          <p:nvPr/>
        </p:nvCxnSpPr>
        <p:spPr>
          <a:xfrm rot="5400000">
            <a:off x="4867935" y="5519769"/>
            <a:ext cx="460993" cy="290853"/>
          </a:xfrm>
          <a:prstGeom prst="curvedConnector3">
            <a:avLst>
              <a:gd name="adj1" fmla="val 26511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kromde verbindingslijn 87"/>
          <p:cNvCxnSpPr>
            <a:stCxn id="57" idx="1"/>
            <a:endCxn id="62" idx="2"/>
          </p:cNvCxnSpPr>
          <p:nvPr/>
        </p:nvCxnSpPr>
        <p:spPr>
          <a:xfrm rot="10800000" flipH="1">
            <a:off x="3209202" y="5434700"/>
            <a:ext cx="42685" cy="753381"/>
          </a:xfrm>
          <a:prstGeom prst="curvedConnector4">
            <a:avLst>
              <a:gd name="adj1" fmla="val -535551"/>
              <a:gd name="adj2" fmla="val 51838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/>
          <p:nvPr/>
        </p:nvCxnSpPr>
        <p:spPr>
          <a:xfrm>
            <a:off x="6786181" y="6357357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met pijl 100"/>
          <p:cNvCxnSpPr/>
          <p:nvPr/>
        </p:nvCxnSpPr>
        <p:spPr>
          <a:xfrm>
            <a:off x="6898323" y="5949549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met pijl 101"/>
          <p:cNvCxnSpPr/>
          <p:nvPr/>
        </p:nvCxnSpPr>
        <p:spPr>
          <a:xfrm>
            <a:off x="7369620" y="5541742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al 43"/>
          <p:cNvSpPr/>
          <p:nvPr/>
        </p:nvSpPr>
        <p:spPr>
          <a:xfrm>
            <a:off x="2480695" y="2516733"/>
            <a:ext cx="914400" cy="48637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44"/>
          <p:cNvSpPr/>
          <p:nvPr/>
        </p:nvSpPr>
        <p:spPr>
          <a:xfrm>
            <a:off x="4044275" y="3559773"/>
            <a:ext cx="1594973" cy="62992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404728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VOORBEELD</a:t>
            </a:r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  <a:endParaRPr lang="x-none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5" name="dia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26" y="417445"/>
            <a:ext cx="865474" cy="8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5" y="5372465"/>
            <a:ext cx="1216832" cy="1154169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404728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VOORBEELD</a:t>
            </a:r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</a:t>
            </a:r>
            <a:endParaRPr lang="x-none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290" r="18925" b="-290"/>
          <a:stretch/>
        </p:blipFill>
        <p:spPr>
          <a:xfrm>
            <a:off x="2123728" y="407711"/>
            <a:ext cx="6517229" cy="434240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2048" r="26710"/>
          <a:stretch/>
        </p:blipFill>
        <p:spPr>
          <a:xfrm>
            <a:off x="6181883" y="4797152"/>
            <a:ext cx="2449595" cy="1759503"/>
          </a:xfrm>
          <a:prstGeom prst="rect">
            <a:avLst/>
          </a:prstGeom>
        </p:spPr>
      </p:pic>
      <p:pic>
        <p:nvPicPr>
          <p:cNvPr id="3" name="dia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36737"/>
            <a:ext cx="825624" cy="8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2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907704" y="3277204"/>
            <a:ext cx="6970740" cy="33624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/>
          <p:cNvSpPr/>
          <p:nvPr/>
        </p:nvSpPr>
        <p:spPr>
          <a:xfrm>
            <a:off x="1905747" y="3277204"/>
            <a:ext cx="400689" cy="33828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/>
          <p:cNvSpPr/>
          <p:nvPr/>
        </p:nvSpPr>
        <p:spPr>
          <a:xfrm>
            <a:off x="1907704" y="1564443"/>
            <a:ext cx="6970740" cy="1517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1907127" y="1564443"/>
            <a:ext cx="400689" cy="15420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5" y="5372465"/>
            <a:ext cx="1216832" cy="1154169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141608" y="319063"/>
            <a:ext cx="5390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Kies samen het </a:t>
            </a:r>
            <a:r>
              <a:rPr lang="nl-NL" b="1" dirty="0" smtClean="0"/>
              <a:t>bodemdier</a:t>
            </a:r>
            <a:r>
              <a:rPr lang="nl-NL" dirty="0" smtClean="0"/>
              <a:t> dat je gaat maken en </a:t>
            </a:r>
            <a:r>
              <a:rPr lang="nl-NL" dirty="0"/>
              <a:t>kies </a:t>
            </a:r>
            <a:r>
              <a:rPr lang="nl-NL" dirty="0" smtClean="0"/>
              <a:t>het </a:t>
            </a:r>
            <a:r>
              <a:rPr lang="nl-NL" b="1" dirty="0" smtClean="0"/>
              <a:t>werkstation</a:t>
            </a:r>
            <a:r>
              <a:rPr lang="nl-NL" dirty="0" smtClean="0"/>
              <a:t> </a:t>
            </a:r>
            <a:r>
              <a:rPr lang="nl-NL" dirty="0"/>
              <a:t>uit waar het bodemdiertje gaat </a:t>
            </a:r>
            <a:r>
              <a:rPr lang="nl-NL" dirty="0" smtClean="0"/>
              <a:t>werken. Bedenk hoe je deze functie gaat </a:t>
            </a:r>
            <a:endParaRPr lang="nl-NL" dirty="0" smtClean="0"/>
          </a:p>
          <a:p>
            <a:r>
              <a:rPr lang="nl-NL" dirty="0" smtClean="0"/>
              <a:t>uitbeelden </a:t>
            </a:r>
            <a:r>
              <a:rPr lang="nl-NL" dirty="0" smtClean="0"/>
              <a:t>met het dier. </a:t>
            </a:r>
            <a:endParaRPr lang="nl-NL" dirty="0"/>
          </a:p>
          <a:p>
            <a:endParaRPr lang="nl-NL" b="1" dirty="0"/>
          </a:p>
        </p:txBody>
      </p:sp>
      <p:sp>
        <p:nvSpPr>
          <p:cNvPr id="18" name="Ovaal 17"/>
          <p:cNvSpPr/>
          <p:nvPr/>
        </p:nvSpPr>
        <p:spPr>
          <a:xfrm>
            <a:off x="2731299" y="620688"/>
            <a:ext cx="400541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 smtClean="0"/>
              <a:t>1</a:t>
            </a:r>
            <a:endParaRPr lang="nl-NL" sz="2400" b="1" dirty="0"/>
          </a:p>
        </p:txBody>
      </p:sp>
      <p:sp>
        <p:nvSpPr>
          <p:cNvPr id="51" name="Tekstvak 50"/>
          <p:cNvSpPr txBox="1"/>
          <p:nvPr/>
        </p:nvSpPr>
        <p:spPr>
          <a:xfrm>
            <a:off x="4200631" y="3707454"/>
            <a:ext cx="15047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TRANSPORT</a:t>
            </a:r>
            <a:endParaRPr lang="nl-NL" sz="1600" dirty="0"/>
          </a:p>
        </p:txBody>
      </p:sp>
      <p:sp>
        <p:nvSpPr>
          <p:cNvPr id="52" name="Tekstvak 51"/>
          <p:cNvSpPr txBox="1"/>
          <p:nvPr/>
        </p:nvSpPr>
        <p:spPr>
          <a:xfrm>
            <a:off x="2388957" y="3540548"/>
            <a:ext cx="15009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INZAMELING</a:t>
            </a:r>
            <a:endParaRPr lang="nl-NL" sz="1600" dirty="0"/>
          </a:p>
        </p:txBody>
      </p:sp>
      <p:sp>
        <p:nvSpPr>
          <p:cNvPr id="53" name="Tekstvak 52"/>
          <p:cNvSpPr txBox="1"/>
          <p:nvPr/>
        </p:nvSpPr>
        <p:spPr>
          <a:xfrm>
            <a:off x="6231501" y="3472325"/>
            <a:ext cx="15601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SORTEREN </a:t>
            </a:r>
            <a:endParaRPr lang="nl-NL" sz="1600" dirty="0"/>
          </a:p>
        </p:txBody>
      </p:sp>
      <p:sp>
        <p:nvSpPr>
          <p:cNvPr id="54" name="Tekstvak 53"/>
          <p:cNvSpPr txBox="1"/>
          <p:nvPr/>
        </p:nvSpPr>
        <p:spPr>
          <a:xfrm>
            <a:off x="7425704" y="4107875"/>
            <a:ext cx="12526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MALEN &amp;</a:t>
            </a:r>
          </a:p>
          <a:p>
            <a:r>
              <a:rPr lang="nl-NL" sz="1600" dirty="0" smtClean="0"/>
              <a:t>VERKLEINEN </a:t>
            </a:r>
            <a:endParaRPr lang="nl-NL" sz="1600" dirty="0"/>
          </a:p>
        </p:txBody>
      </p:sp>
      <p:sp>
        <p:nvSpPr>
          <p:cNvPr id="55" name="Tekstvak 54"/>
          <p:cNvSpPr txBox="1"/>
          <p:nvPr/>
        </p:nvSpPr>
        <p:spPr>
          <a:xfrm>
            <a:off x="6481023" y="4814719"/>
            <a:ext cx="11189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WASSEN </a:t>
            </a:r>
          </a:p>
          <a:p>
            <a:r>
              <a:rPr lang="nl-NL" sz="1600" dirty="0" smtClean="0"/>
              <a:t>&amp; DROGEN  </a:t>
            </a:r>
            <a:endParaRPr lang="nl-NL" sz="1600" dirty="0"/>
          </a:p>
        </p:txBody>
      </p:sp>
      <p:sp>
        <p:nvSpPr>
          <p:cNvPr id="56" name="Tekstvak 55"/>
          <p:cNvSpPr txBox="1"/>
          <p:nvPr/>
        </p:nvSpPr>
        <p:spPr>
          <a:xfrm>
            <a:off x="4285267" y="4357481"/>
            <a:ext cx="191717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TOEVOEGING VAN STOFFEN OM EEN NIEUW PRODUCT TE MAKEN </a:t>
            </a:r>
            <a:endParaRPr lang="nl-NL" sz="1600" dirty="0"/>
          </a:p>
        </p:txBody>
      </p:sp>
      <p:sp>
        <p:nvSpPr>
          <p:cNvPr id="57" name="Tekstvak 56"/>
          <p:cNvSpPr txBox="1"/>
          <p:nvPr/>
        </p:nvSpPr>
        <p:spPr>
          <a:xfrm>
            <a:off x="3209203" y="5895692"/>
            <a:ext cx="193896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VERVOEREN NAAR WINKEL  </a:t>
            </a:r>
            <a:endParaRPr lang="nl-NL" sz="1600" dirty="0"/>
          </a:p>
        </p:txBody>
      </p:sp>
      <p:sp>
        <p:nvSpPr>
          <p:cNvPr id="59" name="Tekstvak 58"/>
          <p:cNvSpPr txBox="1"/>
          <p:nvPr/>
        </p:nvSpPr>
        <p:spPr>
          <a:xfrm>
            <a:off x="7296011" y="5780272"/>
            <a:ext cx="14226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KUNSTENAAR  </a:t>
            </a:r>
            <a:endParaRPr lang="nl-NL" sz="1600" dirty="0"/>
          </a:p>
        </p:txBody>
      </p:sp>
      <p:sp>
        <p:nvSpPr>
          <p:cNvPr id="60" name="Tekstvak 59"/>
          <p:cNvSpPr txBox="1"/>
          <p:nvPr/>
        </p:nvSpPr>
        <p:spPr>
          <a:xfrm>
            <a:off x="7236634" y="6188080"/>
            <a:ext cx="14918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ONDERZOEKER </a:t>
            </a:r>
            <a:endParaRPr lang="nl-NL" sz="1600" dirty="0"/>
          </a:p>
        </p:txBody>
      </p:sp>
      <p:sp>
        <p:nvSpPr>
          <p:cNvPr id="61" name="Tekstvak 60"/>
          <p:cNvSpPr txBox="1"/>
          <p:nvPr/>
        </p:nvSpPr>
        <p:spPr>
          <a:xfrm>
            <a:off x="7745365" y="5372465"/>
            <a:ext cx="9733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/>
              <a:t>LERAAR   </a:t>
            </a:r>
            <a:endParaRPr lang="nl-NL" sz="1600" dirty="0"/>
          </a:p>
        </p:txBody>
      </p:sp>
      <p:sp>
        <p:nvSpPr>
          <p:cNvPr id="62" name="Tekstvak 61"/>
          <p:cNvSpPr txBox="1"/>
          <p:nvPr/>
        </p:nvSpPr>
        <p:spPr>
          <a:xfrm>
            <a:off x="2406838" y="4357481"/>
            <a:ext cx="16900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GEBRUIK VAN &amp; WEGGOOIEN IN AFVALBAK VAN NIEUW PRODUCT</a:t>
            </a:r>
            <a:endParaRPr lang="nl-NL" sz="1600" dirty="0"/>
          </a:p>
        </p:txBody>
      </p:sp>
      <p:sp>
        <p:nvSpPr>
          <p:cNvPr id="63" name="Tekstvak 62"/>
          <p:cNvSpPr txBox="1"/>
          <p:nvPr/>
        </p:nvSpPr>
        <p:spPr>
          <a:xfrm>
            <a:off x="2643745" y="259550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Slak</a:t>
            </a:r>
            <a:endParaRPr lang="nl-NL" dirty="0"/>
          </a:p>
        </p:txBody>
      </p:sp>
      <p:sp>
        <p:nvSpPr>
          <p:cNvPr id="64" name="Tekstvak 63"/>
          <p:cNvSpPr txBox="1"/>
          <p:nvPr/>
        </p:nvSpPr>
        <p:spPr>
          <a:xfrm>
            <a:off x="2643745" y="1714987"/>
            <a:ext cx="766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Worm</a:t>
            </a:r>
            <a:endParaRPr lang="nl-NL" dirty="0"/>
          </a:p>
        </p:txBody>
      </p:sp>
      <p:sp>
        <p:nvSpPr>
          <p:cNvPr id="65" name="Tekstvak 64"/>
          <p:cNvSpPr txBox="1"/>
          <p:nvPr/>
        </p:nvSpPr>
        <p:spPr>
          <a:xfrm>
            <a:off x="4854660" y="171498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Spin</a:t>
            </a:r>
            <a:endParaRPr lang="nl-NL" dirty="0"/>
          </a:p>
        </p:txBody>
      </p:sp>
      <p:sp>
        <p:nvSpPr>
          <p:cNvPr id="67" name="Tekstvak 66"/>
          <p:cNvSpPr txBox="1"/>
          <p:nvPr/>
        </p:nvSpPr>
        <p:spPr>
          <a:xfrm>
            <a:off x="4854660" y="2138494"/>
            <a:ext cx="71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Kever</a:t>
            </a:r>
            <a:endParaRPr lang="nl-NL" dirty="0"/>
          </a:p>
        </p:txBody>
      </p:sp>
      <p:sp>
        <p:nvSpPr>
          <p:cNvPr id="68" name="Tekstvak 67"/>
          <p:cNvSpPr txBox="1"/>
          <p:nvPr/>
        </p:nvSpPr>
        <p:spPr>
          <a:xfrm>
            <a:off x="4854660" y="259550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Mier</a:t>
            </a:r>
            <a:endParaRPr lang="nl-NL" dirty="0"/>
          </a:p>
        </p:txBody>
      </p:sp>
      <p:sp>
        <p:nvSpPr>
          <p:cNvPr id="69" name="Tekstvak 68"/>
          <p:cNvSpPr txBox="1"/>
          <p:nvPr/>
        </p:nvSpPr>
        <p:spPr>
          <a:xfrm>
            <a:off x="7091339" y="171498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Mol</a:t>
            </a:r>
            <a:endParaRPr lang="nl-NL" dirty="0"/>
          </a:p>
        </p:txBody>
      </p:sp>
      <p:sp>
        <p:nvSpPr>
          <p:cNvPr id="70" name="Tekstvak 69"/>
          <p:cNvSpPr txBox="1"/>
          <p:nvPr/>
        </p:nvSpPr>
        <p:spPr>
          <a:xfrm>
            <a:off x="2643745" y="2147401"/>
            <a:ext cx="187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Lieveheersbeestje</a:t>
            </a:r>
            <a:endParaRPr lang="nl-NL" dirty="0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1255477" y="2090008"/>
            <a:ext cx="1701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BODEMDIER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143118"/>
            <a:ext cx="4481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BODEMDIER &amp; WERKSTATION</a:t>
            </a:r>
            <a:endParaRPr lang="x-none" sz="4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6" name="Gekromde verbindingslijn 5"/>
          <p:cNvCxnSpPr>
            <a:stCxn id="52" idx="3"/>
            <a:endCxn id="51" idx="1"/>
          </p:cNvCxnSpPr>
          <p:nvPr/>
        </p:nvCxnSpPr>
        <p:spPr>
          <a:xfrm>
            <a:off x="3889927" y="3709825"/>
            <a:ext cx="310704" cy="166906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kromde verbindingslijn 39"/>
          <p:cNvCxnSpPr>
            <a:stCxn id="51" idx="3"/>
            <a:endCxn id="53" idx="1"/>
          </p:cNvCxnSpPr>
          <p:nvPr/>
        </p:nvCxnSpPr>
        <p:spPr>
          <a:xfrm flipV="1">
            <a:off x="5705378" y="3641602"/>
            <a:ext cx="526123" cy="235129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kromde verbindingslijn 42"/>
          <p:cNvCxnSpPr>
            <a:stCxn id="53" idx="3"/>
          </p:cNvCxnSpPr>
          <p:nvPr/>
        </p:nvCxnSpPr>
        <p:spPr>
          <a:xfrm>
            <a:off x="7791649" y="3641602"/>
            <a:ext cx="260362" cy="466273"/>
          </a:xfrm>
          <a:prstGeom prst="curvedConnector2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kromde verbindingslijn 48"/>
          <p:cNvCxnSpPr>
            <a:endCxn id="55" idx="3"/>
          </p:cNvCxnSpPr>
          <p:nvPr/>
        </p:nvCxnSpPr>
        <p:spPr>
          <a:xfrm rot="10800000" flipV="1">
            <a:off x="7599957" y="4692647"/>
            <a:ext cx="452057" cy="414459"/>
          </a:xfrm>
          <a:prstGeom prst="curvedConnector3">
            <a:avLst>
              <a:gd name="adj1" fmla="val 7415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kromde verbindingslijn 70"/>
          <p:cNvCxnSpPr>
            <a:stCxn id="55" idx="1"/>
          </p:cNvCxnSpPr>
          <p:nvPr/>
        </p:nvCxnSpPr>
        <p:spPr>
          <a:xfrm rot="10800000">
            <a:off x="6202447" y="5107107"/>
            <a:ext cx="278577" cy="1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1146296" y="4620746"/>
            <a:ext cx="1922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/>
              <a:t>WERKSTATION</a:t>
            </a:r>
            <a:endParaRPr lang="x-none" sz="2000" dirty="0"/>
          </a:p>
        </p:txBody>
      </p:sp>
      <p:cxnSp>
        <p:nvCxnSpPr>
          <p:cNvPr id="73" name="Gekromde verbindingslijn 72"/>
          <p:cNvCxnSpPr>
            <a:stCxn id="62" idx="0"/>
          </p:cNvCxnSpPr>
          <p:nvPr/>
        </p:nvCxnSpPr>
        <p:spPr>
          <a:xfrm rot="16200000" flipV="1">
            <a:off x="2917854" y="4023446"/>
            <a:ext cx="443176" cy="224893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kromde verbindingslijn 81"/>
          <p:cNvCxnSpPr>
            <a:stCxn id="56" idx="2"/>
          </p:cNvCxnSpPr>
          <p:nvPr/>
        </p:nvCxnSpPr>
        <p:spPr>
          <a:xfrm rot="5400000">
            <a:off x="4867935" y="5519769"/>
            <a:ext cx="460993" cy="290853"/>
          </a:xfrm>
          <a:prstGeom prst="curvedConnector3">
            <a:avLst>
              <a:gd name="adj1" fmla="val 26511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kromde verbindingslijn 87"/>
          <p:cNvCxnSpPr>
            <a:stCxn id="57" idx="1"/>
            <a:endCxn id="62" idx="2"/>
          </p:cNvCxnSpPr>
          <p:nvPr/>
        </p:nvCxnSpPr>
        <p:spPr>
          <a:xfrm rot="10800000" flipH="1">
            <a:off x="3209202" y="5434700"/>
            <a:ext cx="42685" cy="753381"/>
          </a:xfrm>
          <a:prstGeom prst="curvedConnector4">
            <a:avLst>
              <a:gd name="adj1" fmla="val -535551"/>
              <a:gd name="adj2" fmla="val 51838"/>
            </a:avLst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echte verbindingslijn met pijl 97"/>
          <p:cNvCxnSpPr/>
          <p:nvPr/>
        </p:nvCxnSpPr>
        <p:spPr>
          <a:xfrm>
            <a:off x="6786181" y="6357357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met pijl 100"/>
          <p:cNvCxnSpPr/>
          <p:nvPr/>
        </p:nvCxnSpPr>
        <p:spPr>
          <a:xfrm>
            <a:off x="6898323" y="5949549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echte verbindingslijn met pijl 101"/>
          <p:cNvCxnSpPr/>
          <p:nvPr/>
        </p:nvCxnSpPr>
        <p:spPr>
          <a:xfrm>
            <a:off x="7369620" y="5541742"/>
            <a:ext cx="305158" cy="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7596336" y="972017"/>
            <a:ext cx="132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b="1" dirty="0" smtClean="0"/>
              <a:t>Bijlage:</a:t>
            </a:r>
          </a:p>
          <a:p>
            <a:pPr algn="r"/>
            <a:r>
              <a:rPr lang="nl-NL" sz="1600" b="1" dirty="0" smtClean="0"/>
              <a:t>Bodemdieren </a:t>
            </a:r>
            <a:endParaRPr lang="nl-NL" sz="1600" b="1" dirty="0"/>
          </a:p>
        </p:txBody>
      </p:sp>
      <p:pic>
        <p:nvPicPr>
          <p:cNvPr id="45" name="Picture 2" descr="C:\Users\ellen\AppData\Local\Microsoft\Windows\INetCache\IE\AEJ8M772\ryanlerch_green_paperclip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8368">
            <a:off x="8017166" y="52899"/>
            <a:ext cx="1057441" cy="10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ia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47" y="468288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3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5373216"/>
            <a:ext cx="1216041" cy="11534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2" t="30225" r="35797" b="10109"/>
          <a:stretch/>
        </p:blipFill>
        <p:spPr>
          <a:xfrm>
            <a:off x="7224108" y="1779300"/>
            <a:ext cx="1546125" cy="1487480"/>
          </a:xfrm>
          <a:prstGeom prst="rect">
            <a:avLst/>
          </a:prstGeom>
        </p:spPr>
      </p:pic>
      <p:sp>
        <p:nvSpPr>
          <p:cNvPr id="13" name="Ovaal 12"/>
          <p:cNvSpPr/>
          <p:nvPr/>
        </p:nvSpPr>
        <p:spPr>
          <a:xfrm>
            <a:off x="1788265" y="683044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1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351309" y="598355"/>
            <a:ext cx="639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Een leerling gaat het sjabloon van het gekozen bodemdier overtrekken op A4 papier en het dier uitknippen.</a:t>
            </a:r>
            <a:endParaRPr lang="nl-NL" dirty="0"/>
          </a:p>
        </p:txBody>
      </p:sp>
      <p:sp>
        <p:nvSpPr>
          <p:cNvPr id="15" name="Ovaal 14"/>
          <p:cNvSpPr/>
          <p:nvPr/>
        </p:nvSpPr>
        <p:spPr>
          <a:xfrm>
            <a:off x="1788263" y="1700808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2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351309" y="1700808"/>
            <a:ext cx="4740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Een leerling gaat de functie tekenen met potlood op A4 papier. </a:t>
            </a:r>
            <a:r>
              <a:rPr lang="nl-NL" dirty="0"/>
              <a:t>Als </a:t>
            </a:r>
            <a:r>
              <a:rPr lang="nl-NL" dirty="0" smtClean="0"/>
              <a:t>de functie helemaal getekend is  </a:t>
            </a:r>
            <a:r>
              <a:rPr lang="nl-NL" dirty="0"/>
              <a:t>mag je deze </a:t>
            </a:r>
            <a:r>
              <a:rPr lang="nl-NL" dirty="0" smtClean="0"/>
              <a:t>uitknippen.</a:t>
            </a:r>
          </a:p>
          <a:p>
            <a:r>
              <a:rPr lang="nl-NL" dirty="0" smtClean="0"/>
              <a:t>Omlijn het daarna met zwarte stift, net zoals op het voorbeeldje.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7" t="11656" r="25897" b="203"/>
          <a:stretch/>
        </p:blipFill>
        <p:spPr>
          <a:xfrm>
            <a:off x="7230423" y="3356992"/>
            <a:ext cx="1539809" cy="1290734"/>
          </a:xfrm>
          <a:prstGeom prst="rect">
            <a:avLst/>
          </a:prstGeom>
        </p:spPr>
      </p:pic>
      <p:cxnSp>
        <p:nvCxnSpPr>
          <p:cNvPr id="21" name="Gekromde verbindingslijn 20"/>
          <p:cNvCxnSpPr/>
          <p:nvPr/>
        </p:nvCxnSpPr>
        <p:spPr>
          <a:xfrm>
            <a:off x="4932187" y="2935937"/>
            <a:ext cx="2088085" cy="853103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kromde verbindingslijn 21"/>
          <p:cNvCxnSpPr/>
          <p:nvPr/>
        </p:nvCxnSpPr>
        <p:spPr>
          <a:xfrm rot="5400000">
            <a:off x="1970079" y="18501"/>
            <a:ext cx="586692" cy="528116"/>
          </a:xfrm>
          <a:prstGeom prst="curvedConnector3">
            <a:avLst>
              <a:gd name="adj1" fmla="val 27442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2339752" y="3068960"/>
            <a:ext cx="397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LET OP: </a:t>
            </a:r>
            <a:r>
              <a:rPr lang="nl-NL" dirty="0" smtClean="0"/>
              <a:t>Het blijft in zwart-wit.</a:t>
            </a:r>
            <a:endParaRPr lang="nl-NL" dirty="0"/>
          </a:p>
        </p:txBody>
      </p:sp>
      <p:sp>
        <p:nvSpPr>
          <p:cNvPr id="38" name="Tekstvak 37"/>
          <p:cNvSpPr txBox="1"/>
          <p:nvPr/>
        </p:nvSpPr>
        <p:spPr>
          <a:xfrm>
            <a:off x="2351309" y="4726885"/>
            <a:ext cx="639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Heb je het dier uitgeknipt? Dan kun je je klasgenootje helpen om de functie af te maken</a:t>
            </a:r>
            <a:endParaRPr lang="nl-NL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255721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BODEMDIER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28" name="Gekromde verbindingslijn 27"/>
          <p:cNvCxnSpPr/>
          <p:nvPr/>
        </p:nvCxnSpPr>
        <p:spPr>
          <a:xfrm rot="5400000">
            <a:off x="1839992" y="1404059"/>
            <a:ext cx="293346" cy="12700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dia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09" y="5504412"/>
            <a:ext cx="891025" cy="891025"/>
          </a:xfrm>
          <a:prstGeom prst="rect">
            <a:avLst/>
          </a:prstGeom>
        </p:spPr>
      </p:pic>
      <p:cxnSp>
        <p:nvCxnSpPr>
          <p:cNvPr id="33" name="Gekromde verbindingslijn 32"/>
          <p:cNvCxnSpPr/>
          <p:nvPr/>
        </p:nvCxnSpPr>
        <p:spPr>
          <a:xfrm rot="16200000" flipH="1">
            <a:off x="-235809" y="4446886"/>
            <a:ext cx="4439668" cy="528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67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5373216"/>
            <a:ext cx="1216041" cy="1153418"/>
          </a:xfrm>
          <a:prstGeom prst="rect">
            <a:avLst/>
          </a:prstGeom>
        </p:spPr>
      </p:pic>
      <p:sp>
        <p:nvSpPr>
          <p:cNvPr id="13" name="Ovaal 12"/>
          <p:cNvSpPr/>
          <p:nvPr/>
        </p:nvSpPr>
        <p:spPr>
          <a:xfrm>
            <a:off x="1816363" y="472081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3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324076" y="442464"/>
            <a:ext cx="4807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Kies voor één gedeelte van het bodemdier waarop je een structuur gaat aanbrengen. Knip ALS DIT MOGELIJK IS het gedeelte van het dier af.</a:t>
            </a:r>
            <a:endParaRPr lang="nl-NL" dirty="0"/>
          </a:p>
        </p:txBody>
      </p:sp>
      <p:sp>
        <p:nvSpPr>
          <p:cNvPr id="15" name="Ovaal 14"/>
          <p:cNvSpPr/>
          <p:nvPr/>
        </p:nvSpPr>
        <p:spPr>
          <a:xfrm>
            <a:off x="1833893" y="2539378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4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460690" y="2505902"/>
            <a:ext cx="4775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Het andere gedeelte van het bodemdier wordt beplakt met gekleurd plastic. Gebruik hiervoor verschillende kleuren plastic en breng een mooi patroon aan.</a:t>
            </a:r>
            <a:endParaRPr lang="nl-NL" dirty="0"/>
          </a:p>
        </p:txBody>
      </p:sp>
      <p:cxnSp>
        <p:nvCxnSpPr>
          <p:cNvPr id="22" name="Gekromde verbindingslijn 21"/>
          <p:cNvCxnSpPr/>
          <p:nvPr/>
        </p:nvCxnSpPr>
        <p:spPr>
          <a:xfrm rot="5400000">
            <a:off x="2004455" y="-878"/>
            <a:ext cx="430314" cy="384294"/>
          </a:xfrm>
          <a:prstGeom prst="curvedConnector3">
            <a:avLst>
              <a:gd name="adj1" fmla="val 2468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kromde verbindingslijn 35"/>
          <p:cNvCxnSpPr/>
          <p:nvPr/>
        </p:nvCxnSpPr>
        <p:spPr>
          <a:xfrm rot="16200000" flipH="1">
            <a:off x="1458101" y="1622101"/>
            <a:ext cx="1138729" cy="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vak 37"/>
          <p:cNvSpPr txBox="1"/>
          <p:nvPr/>
        </p:nvSpPr>
        <p:spPr>
          <a:xfrm>
            <a:off x="2346687" y="1545135"/>
            <a:ext cx="478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Stempel met natuurlijke materialen het gedeelte van het bodemdier met de verfkleur groen.</a:t>
            </a:r>
            <a:endParaRPr lang="nl-NL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255721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BODEMDIER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cxnSp>
        <p:nvCxnSpPr>
          <p:cNvPr id="32" name="Gekromde verbindingslijn 31"/>
          <p:cNvCxnSpPr/>
          <p:nvPr/>
        </p:nvCxnSpPr>
        <p:spPr>
          <a:xfrm rot="16200000" flipH="1">
            <a:off x="1693939" y="3457122"/>
            <a:ext cx="712310" cy="1020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12878" r="26393" b="3909"/>
          <a:stretch/>
        </p:blipFill>
        <p:spPr>
          <a:xfrm>
            <a:off x="7366266" y="2492896"/>
            <a:ext cx="1531136" cy="124284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7257"/>
          <a:stretch/>
        </p:blipFill>
        <p:spPr>
          <a:xfrm>
            <a:off x="7366266" y="743664"/>
            <a:ext cx="1531135" cy="1071859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460690" y="3949118"/>
            <a:ext cx="4905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Schrijf op een A4 bij welk onderdeel je bodemdier werkt</a:t>
            </a:r>
            <a:r>
              <a:rPr lang="nl-NL" dirty="0"/>
              <a:t>,</a:t>
            </a:r>
            <a:r>
              <a:rPr lang="nl-NL" dirty="0" smtClean="0"/>
              <a:t> bijvoorbeeld: Transport. </a:t>
            </a:r>
          </a:p>
          <a:p>
            <a:r>
              <a:rPr lang="nl-NL" dirty="0" smtClean="0"/>
              <a:t>Verzin daarbij een zin wat het bodemdier zou </a:t>
            </a:r>
            <a:r>
              <a:rPr lang="nl-NL" dirty="0" smtClean="0"/>
              <a:t>zeggen</a:t>
            </a:r>
            <a:r>
              <a:rPr lang="nl-NL" dirty="0"/>
              <a:t> </a:t>
            </a:r>
            <a:r>
              <a:rPr lang="nl-NL" dirty="0" smtClean="0"/>
              <a:t>tijdens zijn werk. Trek deze woorden over met zwarte stift.</a:t>
            </a:r>
            <a:endParaRPr lang="nl-NL" dirty="0"/>
          </a:p>
        </p:txBody>
      </p:sp>
      <p:sp>
        <p:nvSpPr>
          <p:cNvPr id="37" name="Ovaal 36"/>
          <p:cNvSpPr/>
          <p:nvPr/>
        </p:nvSpPr>
        <p:spPr>
          <a:xfrm>
            <a:off x="1833892" y="3949118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5</a:t>
            </a:r>
          </a:p>
        </p:txBody>
      </p:sp>
      <p:pic>
        <p:nvPicPr>
          <p:cNvPr id="10" name="dia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19" y="5481873"/>
            <a:ext cx="936104" cy="936104"/>
          </a:xfrm>
          <a:prstGeom prst="rect">
            <a:avLst/>
          </a:prstGeom>
        </p:spPr>
      </p:pic>
      <p:cxnSp>
        <p:nvCxnSpPr>
          <p:cNvPr id="28" name="Gekromde verbindingslijn 27"/>
          <p:cNvCxnSpPr/>
          <p:nvPr/>
        </p:nvCxnSpPr>
        <p:spPr>
          <a:xfrm rot="16200000" flipH="1">
            <a:off x="1440715" y="5135725"/>
            <a:ext cx="2256057" cy="104257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1750" r="7179"/>
          <a:stretch/>
        </p:blipFill>
        <p:spPr>
          <a:xfrm>
            <a:off x="7365688" y="4056600"/>
            <a:ext cx="1531713" cy="7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E6E6C2C3-18B5-41E2-90D3-1FCDB0716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b="32303"/>
          <a:stretch/>
        </p:blipFill>
        <p:spPr>
          <a:xfrm rot="5400000">
            <a:off x="-2490450" y="2718671"/>
            <a:ext cx="6858001" cy="140431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AE55B0C3-1978-4FC5-95FA-9C5A59CD0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5373216"/>
            <a:ext cx="1216041" cy="1153418"/>
          </a:xfrm>
          <a:prstGeom prst="rect">
            <a:avLst/>
          </a:prstGeom>
        </p:spPr>
      </p:pic>
      <p:sp>
        <p:nvSpPr>
          <p:cNvPr id="13" name="Ovaal 12"/>
          <p:cNvSpPr/>
          <p:nvPr/>
        </p:nvSpPr>
        <p:spPr>
          <a:xfrm>
            <a:off x="2301287" y="592324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6</a:t>
            </a:r>
            <a:endParaRPr lang="nl-NL" sz="2400" b="1" dirty="0"/>
          </a:p>
        </p:txBody>
      </p:sp>
      <p:cxnSp>
        <p:nvCxnSpPr>
          <p:cNvPr id="22" name="Gekromde verbindingslijn 21"/>
          <p:cNvCxnSpPr/>
          <p:nvPr/>
        </p:nvCxnSpPr>
        <p:spPr>
          <a:xfrm rot="5400000">
            <a:off x="1905901" y="281661"/>
            <a:ext cx="790770" cy="211103"/>
          </a:xfrm>
          <a:prstGeom prst="curvedConnector4">
            <a:avLst>
              <a:gd name="adj1" fmla="val 36341"/>
              <a:gd name="adj2" fmla="val 276681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xmlns="" id="{75FC2F99-287C-4210-969A-27BDEFEEEAE4}"/>
              </a:ext>
            </a:extLst>
          </p:cNvPr>
          <p:cNvSpPr txBox="1"/>
          <p:nvPr/>
        </p:nvSpPr>
        <p:spPr>
          <a:xfrm rot="16200000">
            <a:off x="-1327986" y="2255721"/>
            <a:ext cx="448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BODEMDIER</a:t>
            </a:r>
            <a:endParaRPr lang="x-none" sz="540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834226" y="562707"/>
            <a:ext cx="569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Als alle onderdelen van het bodemdier af zijn dan kun je deze bij elkaar plakken op de gemaakte A3 achtergrond. </a:t>
            </a:r>
          </a:p>
          <a:p>
            <a:r>
              <a:rPr lang="nl-NL" dirty="0" smtClean="0"/>
              <a:t>Omlijn daarna het gehele dier met zwarte stift.</a:t>
            </a:r>
          </a:p>
        </p:txBody>
      </p:sp>
      <p:sp>
        <p:nvSpPr>
          <p:cNvPr id="33" name="Ovaal 32"/>
          <p:cNvSpPr/>
          <p:nvPr/>
        </p:nvSpPr>
        <p:spPr>
          <a:xfrm>
            <a:off x="2332155" y="1628800"/>
            <a:ext cx="422205" cy="432048"/>
          </a:xfrm>
          <a:prstGeom prst="ellips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b="1" dirty="0"/>
              <a:t>7</a:t>
            </a:r>
            <a:endParaRPr lang="nl-NL" sz="2400" b="1" dirty="0"/>
          </a:p>
        </p:txBody>
      </p:sp>
      <p:sp>
        <p:nvSpPr>
          <p:cNvPr id="34" name="Tekstvak 33"/>
          <p:cNvSpPr txBox="1"/>
          <p:nvPr/>
        </p:nvSpPr>
        <p:spPr>
          <a:xfrm>
            <a:off x="2909960" y="1515344"/>
            <a:ext cx="569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 tekst die je hebt geschreven in de laatste opdracht plak je aan de zijkant van het A3 blad, net zoals het voorbeeld.</a:t>
            </a:r>
          </a:p>
          <a:p>
            <a:endParaRPr lang="nl-NL" dirty="0" smtClean="0"/>
          </a:p>
        </p:txBody>
      </p:sp>
      <p:cxnSp>
        <p:nvCxnSpPr>
          <p:cNvPr id="35" name="Gekromde verbindingslijn 34"/>
          <p:cNvCxnSpPr>
            <a:stCxn id="34" idx="3"/>
          </p:cNvCxnSpPr>
          <p:nvPr/>
        </p:nvCxnSpPr>
        <p:spPr>
          <a:xfrm flipH="1">
            <a:off x="7812360" y="1977009"/>
            <a:ext cx="795814" cy="1830068"/>
          </a:xfrm>
          <a:prstGeom prst="curvedConnector4">
            <a:avLst>
              <a:gd name="adj1" fmla="val -28725"/>
              <a:gd name="adj2" fmla="val 100194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ia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50" y="5466266"/>
            <a:ext cx="967317" cy="96731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t="7323" r="20427" b="5858"/>
          <a:stretch/>
        </p:blipFill>
        <p:spPr>
          <a:xfrm>
            <a:off x="2909961" y="2287991"/>
            <a:ext cx="4758384" cy="3038172"/>
          </a:xfrm>
          <a:prstGeom prst="rect">
            <a:avLst/>
          </a:prstGeom>
        </p:spPr>
      </p:pic>
      <p:cxnSp>
        <p:nvCxnSpPr>
          <p:cNvPr id="18" name="Gekromde verbindingslijn 17"/>
          <p:cNvCxnSpPr/>
          <p:nvPr/>
        </p:nvCxnSpPr>
        <p:spPr>
          <a:xfrm rot="16200000" flipH="1">
            <a:off x="2336149" y="1320937"/>
            <a:ext cx="395385" cy="612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3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3857</TotalTime>
  <Words>482</Words>
  <Application>Microsoft Office PowerPoint</Application>
  <PresentationFormat>Diavoorstelling (4:3)</PresentationFormat>
  <Paragraphs>106</Paragraphs>
  <Slides>11</Slides>
  <Notes>0</Notes>
  <HiddenSlides>0</HiddenSlides>
  <MMClips>9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Ellen Janssen</dc:creator>
  <cp:lastModifiedBy>Ellen Janssen</cp:lastModifiedBy>
  <cp:revision>185</cp:revision>
  <dcterms:created xsi:type="dcterms:W3CDTF">2021-10-27T12:10:15Z</dcterms:created>
  <dcterms:modified xsi:type="dcterms:W3CDTF">2021-12-02T12:33:03Z</dcterms:modified>
</cp:coreProperties>
</file>